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73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7" autoAdjust="0"/>
    <p:restoredTop sz="84575" autoAdjust="0"/>
  </p:normalViewPr>
  <p:slideViewPr>
    <p:cSldViewPr>
      <p:cViewPr varScale="1">
        <p:scale>
          <a:sx n="59" d="100"/>
          <a:sy n="59" d="100"/>
        </p:scale>
        <p:origin x="90" y="342"/>
      </p:cViewPr>
      <p:guideLst>
        <p:guide orient="horz" pos="2159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-47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 lang="ko-KR"/>
            </a:pPr>
            <a:fld id="{E2B2BC9D-A816-4D0A-858B-1D023B3A8ACA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 lang="ko-KR"/>
            </a:pPr>
            <a:fld id="{09F4262C-968C-4EE9-8164-CE16364706B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532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/>
            </a:pPr>
            <a:fld id="{0224D71F-0CCB-4387-9132-3B3838C499F6}" type="slidenum">
              <a:rPr lang="en-US" altLang="en-US"/>
              <a:pPr lvl="0">
                <a:defRPr lang="ko-KR"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59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F7564448-6A6F-4C78-AF64-78882EFC067B}" type="datetimeFigureOut">
              <a:rPr lang="ko-KR" altLang="en-US"/>
              <a:pPr lvl="0">
                <a:defRPr lang="ko-KR" altLang="en-US"/>
              </a:pPr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본문" type="vertTx" preserve="1">
  <p:cSld name="제목 및 세로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11188" y="188913"/>
            <a:ext cx="7993062" cy="5364162"/>
          </a:xfrm>
        </p:spPr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및 설명" type="objTx" preserve="1">
  <p:cSld name="내용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l.ncclick.co.kr/TagClick.asp?tagkwd=%uD558%uB8E8&amp;ac=MPK_kukinews_37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207568" y="1664804"/>
            <a:ext cx="3627422" cy="1005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충분히</a:t>
            </a:r>
            <a:endParaRPr lang="ko-KR" altLang="en-US" sz="6000"/>
          </a:p>
        </p:txBody>
      </p:sp>
      <p:sp>
        <p:nvSpPr>
          <p:cNvPr id="17" name="TextBox 16"/>
          <p:cNvSpPr txBox="1"/>
          <p:nvPr/>
        </p:nvSpPr>
        <p:spPr>
          <a:xfrm>
            <a:off x="4858407" y="1664804"/>
            <a:ext cx="2662533" cy="10057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먹어요</a:t>
            </a:r>
            <a:r>
              <a:rPr lang="en-US" altLang="ko-KR" sz="6000" b="1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18" name="타원 17"/>
          <p:cNvSpPr/>
          <p:nvPr/>
        </p:nvSpPr>
        <p:spPr>
          <a:xfrm>
            <a:off x="2816776" y="155393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3359696" y="155393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39360" y="368660"/>
            <a:ext cx="6056640" cy="10057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3">
                    <a:lumMod val="75000"/>
                  </a:schemeClr>
                </a:solidFill>
                <a:latin typeface="맑은 고딕"/>
                <a:ea typeface="맑은 고딕"/>
              </a:rPr>
              <a:t>제철 채소와 과일</a:t>
            </a:r>
          </a:p>
        </p:txBody>
      </p:sp>
      <p:sp>
        <p:nvSpPr>
          <p:cNvPr id="23" name="타원 22"/>
          <p:cNvSpPr/>
          <p:nvPr/>
        </p:nvSpPr>
        <p:spPr>
          <a:xfrm>
            <a:off x="3899756" y="155393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pic>
        <p:nvPicPr>
          <p:cNvPr id="26634" name="그림 26633"/>
          <p:cNvPicPr>
            <a:picLocks noChangeAspect="1"/>
          </p:cNvPicPr>
          <p:nvPr/>
        </p:nvPicPr>
        <p:blipFill rotWithShape="1">
          <a:blip r:embed="rId2"/>
          <a:srcRect t="11580" b="4210"/>
          <a:stretch>
            <a:fillRect/>
          </a:stretch>
        </p:blipFill>
        <p:spPr>
          <a:xfrm>
            <a:off x="695400" y="2636912"/>
            <a:ext cx="7812868" cy="4221088"/>
          </a:xfrm>
          <a:prstGeom prst="rect">
            <a:avLst/>
          </a:prstGeom>
        </p:spPr>
      </p:pic>
      <p:graphicFrame>
        <p:nvGraphicFramePr>
          <p:cNvPr id="26635" name="표 26634"/>
          <p:cNvGraphicFramePr/>
          <p:nvPr/>
        </p:nvGraphicFramePr>
        <p:xfrm>
          <a:off x="3955867" y="3662632"/>
          <a:ext cx="1020713" cy="365760"/>
        </p:xfrm>
        <a:graphic>
          <a:graphicData uri="http://schemas.openxmlformats.org/drawingml/2006/table">
            <a:tbl>
              <a:tblPr firstRow="1" bandRow="1"/>
              <a:tblGrid>
                <a:gridCol w="1020713"/>
              </a:tblGrid>
              <a:tr h="250364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/>
          </a:bodyPr>
          <a:lstStyle/>
          <a:p>
            <a:pPr lvl="0">
              <a:defRPr lang="ko-KR"/>
            </a:pPr>
            <a:r>
              <a:rPr lang="ko-KR" altLang="en-US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채소과일을 잘 먹으려면</a:t>
            </a:r>
            <a:r>
              <a:rPr lang="en-US" altLang="ko-KR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br>
              <a:rPr lang="en-US" altLang="ko-KR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ko-KR" altLang="en-US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친구들의 아이디어가 필요해요</a:t>
            </a:r>
            <a:r>
              <a:rPr lang="en-US" altLang="ko-KR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ko-KR" altLang="en-US" b="1">
              <a:solidFill>
                <a:schemeClr val="accent1"/>
              </a:soli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5536" y="1997958"/>
            <a:ext cx="5112568" cy="3743712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solidFill>
                  <a:srgbClr val="00B050"/>
                </a:solidFill>
              </a:rPr>
              <a:t>모둠별로 아이디어와 실천방법을 활동지에 </a:t>
            </a:r>
          </a:p>
          <a:p>
            <a:pPr lvl="0">
              <a:defRPr lang="ko-KR"/>
            </a:pPr>
            <a:r>
              <a:rPr lang="ko-KR" altLang="en-US" sz="4000" b="1">
                <a:solidFill>
                  <a:srgbClr val="00B050"/>
                </a:solidFill>
              </a:rPr>
              <a:t>적어 보세요</a:t>
            </a:r>
            <a:r>
              <a:rPr lang="en-US" altLang="ko-KR" sz="4000" b="1">
                <a:solidFill>
                  <a:srgbClr val="00B050"/>
                </a:solidFill>
              </a:rPr>
              <a:t>. </a:t>
            </a:r>
            <a:r>
              <a:rPr lang="ko-KR" altLang="en-US" sz="4000" b="1">
                <a:solidFill>
                  <a:srgbClr val="FF0000"/>
                </a:solidFill>
              </a:rPr>
              <a:t>팡팡</a:t>
            </a:r>
            <a:r>
              <a:rPr lang="en-US" altLang="ko-KR" sz="4000" b="1">
                <a:solidFill>
                  <a:srgbClr val="FF0000"/>
                </a:solidFill>
              </a:rPr>
              <a:t>!!</a:t>
            </a:r>
          </a:p>
          <a:p>
            <a:pPr lvl="0">
              <a:defRPr lang="ko-KR"/>
            </a:pPr>
            <a:endParaRPr lang="en-US" altLang="ko-KR" sz="4000" b="1">
              <a:solidFill>
                <a:srgbClr val="C00000"/>
              </a:solidFill>
            </a:endParaRPr>
          </a:p>
          <a:p>
            <a:pPr marL="342900" indent="-342900">
              <a:buChar char="-"/>
              <a:defRPr lang="ko-KR"/>
            </a:pPr>
            <a:r>
              <a:rPr lang="ko-KR" altLang="en-US" sz="4000" b="1">
                <a:solidFill>
                  <a:srgbClr val="E438E4"/>
                </a:solidFill>
              </a:rPr>
              <a:t>활동시간 </a:t>
            </a:r>
            <a:r>
              <a:rPr lang="en-US" altLang="ko-KR" sz="4000" b="1">
                <a:solidFill>
                  <a:srgbClr val="E438E4"/>
                </a:solidFill>
              </a:rPr>
              <a:t>: 10</a:t>
            </a:r>
            <a:r>
              <a:rPr lang="ko-KR" altLang="en-US" sz="4000" b="1">
                <a:solidFill>
                  <a:srgbClr val="E438E4"/>
                </a:solidFill>
              </a:rPr>
              <a:t>분</a:t>
            </a:r>
            <a:r>
              <a:rPr lang="en-US" altLang="ko-KR" sz="4000" b="1">
                <a:solidFill>
                  <a:srgbClr val="E438E4"/>
                </a:solidFill>
              </a:rPr>
              <a:t> </a:t>
            </a:r>
          </a:p>
          <a:p>
            <a:pPr marL="342900" indent="-342900">
              <a:buChar char="-"/>
              <a:defRPr lang="ko-KR"/>
            </a:pPr>
            <a:r>
              <a:rPr lang="ko-KR" altLang="en-US" sz="4000" b="1">
                <a:solidFill>
                  <a:srgbClr val="E438E4"/>
                </a:solidFill>
              </a:rPr>
              <a:t>각 모둠별 발표 </a:t>
            </a:r>
            <a:endParaRPr lang="en-US" altLang="ko-KR" sz="4000" b="1">
              <a:solidFill>
                <a:srgbClr val="E438E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/>
          <a:srcRect l="16240" t="23630" r="50170" b="31090"/>
          <a:stretch>
            <a:fillRect/>
          </a:stretch>
        </p:blipFill>
        <p:spPr>
          <a:xfrm>
            <a:off x="5940152" y="1823900"/>
            <a:ext cx="2736304" cy="4521988"/>
          </a:xfrm>
          <a:prstGeom prst="rect">
            <a:avLst/>
          </a:prstGeom>
          <a:noFill/>
          <a:ln w="3175">
            <a:solidFill>
              <a:schemeClr val="tx1"/>
            </a:solidFill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3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230" decel="100000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20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2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2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2097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>
                <a:solidFill>
                  <a:srgbClr val="00B050"/>
                </a:solidFill>
                <a:latin typeface="HY견고딕"/>
                <a:ea typeface="HY견고딕"/>
              </a:rPr>
              <a:t>채소와 과일</a:t>
            </a:r>
            <a:r>
              <a:rPr lang="en-US" altLang="ko-KR" sz="6600" b="1">
                <a:solidFill>
                  <a:srgbClr val="00B050"/>
                </a:solidFill>
                <a:latin typeface="HY견고딕"/>
                <a:ea typeface="HY견고딕"/>
              </a:rPr>
              <a:t> </a:t>
            </a:r>
          </a:p>
          <a:p>
            <a:pPr algn="ctr">
              <a:defRPr lang="ko-KR"/>
            </a:pP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빙고게임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2.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19572" y="656692"/>
            <a:ext cx="5636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2800" b="1" dirty="0">
                <a:solidFill>
                  <a:srgbClr val="00B050"/>
                </a:solidFill>
                <a:latin typeface="HY견고딕"/>
                <a:ea typeface="HY견고딕"/>
              </a:rPr>
              <a:t>채소와 </a:t>
            </a:r>
            <a:r>
              <a:rPr lang="ko-KR" altLang="en-US" sz="2800" b="1" dirty="0" smtClean="0">
                <a:solidFill>
                  <a:srgbClr val="00B050"/>
                </a:solidFill>
                <a:latin typeface="HY견고딕"/>
                <a:ea typeface="HY견고딕"/>
              </a:rPr>
              <a:t>과일 </a:t>
            </a:r>
            <a:r>
              <a:rPr lang="ko-KR" altLang="en-US" sz="2800" b="1" dirty="0" smtClean="0"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빙고게임</a:t>
            </a:r>
            <a:endParaRPr lang="ko-KR" altLang="en-US" sz="2800" b="1" dirty="0"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503548" y="639451"/>
            <a:ext cx="2304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/>
            </a:pPr>
            <a:r>
              <a:rPr lang="ko-KR" altLang="en-US" sz="2800" b="1" dirty="0"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2800" b="1" dirty="0"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2.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676" y="1448780"/>
            <a:ext cx="5848557" cy="4572508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1475656" y="1448780"/>
            <a:ext cx="108012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90196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/>
          <a:srcRect l="35800" t="23250" r="37620" b="47220"/>
          <a:stretch>
            <a:fillRect/>
          </a:stretch>
        </p:blipFill>
        <p:spPr>
          <a:xfrm>
            <a:off x="1691680" y="2276872"/>
            <a:ext cx="5772472" cy="458112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56340" cy="1304764"/>
          </a:xfrm>
        </p:spPr>
        <p:txBody>
          <a:bodyPr>
            <a:normAutofit fontScale="90000"/>
          </a:bodyPr>
          <a:lstStyle/>
          <a:p>
            <a:pPr lvl="0">
              <a:defRPr lang="ko-KR"/>
            </a:pPr>
            <a:r>
              <a:rPr lang="ko-KR" altLang="en-US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채소와 과일섭취는 </a:t>
            </a:r>
            <a:r>
              <a:rPr lang="en-US" altLang="ko-KR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altLang="ko-KR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ko-KR" altLang="en-US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내몸을 사랑하는 지름길입니다</a:t>
            </a:r>
            <a:r>
              <a:rPr lang="en-US" altLang="ko-KR" b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ko-KR" altLang="en-US" b="1">
              <a:solidFill>
                <a:schemeClr val="accent1"/>
              </a:soli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76" name="TextBox 6"/>
          <p:cNvSpPr txBox="1"/>
          <p:nvPr/>
        </p:nvSpPr>
        <p:spPr>
          <a:xfrm>
            <a:off x="335360" y="1376772"/>
            <a:ext cx="8568952" cy="910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40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집에서 </a:t>
            </a:r>
            <a:r>
              <a:rPr lang="ko-KR" altLang="en-US" sz="5400" b="1">
                <a:solidFill>
                  <a:schemeClr val="accent3">
                    <a:lumMod val="75000"/>
                  </a:schemeClr>
                </a:solidFill>
                <a:latin typeface="맑은 고딕"/>
                <a:ea typeface="맑은 고딕"/>
              </a:rPr>
              <a:t>채소</a:t>
            </a:r>
            <a:r>
              <a:rPr lang="ko-KR" altLang="en-US" sz="540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를 </a:t>
            </a:r>
            <a:r>
              <a:rPr lang="ko-KR" altLang="en-US" sz="5400" b="1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충분히 먹기</a:t>
            </a:r>
            <a:endParaRPr lang="ko-KR" altLang="en-US" sz="540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 dirty="0" smtClean="0">
                <a:solidFill>
                  <a:srgbClr val="00B050"/>
                </a:solidFill>
                <a:latin typeface="HY견고딕"/>
                <a:ea typeface="HY견고딕"/>
              </a:rPr>
              <a:t>바른 </a:t>
            </a:r>
            <a:r>
              <a:rPr lang="ko-KR" altLang="en-US" sz="6600" b="1" dirty="0" err="1" smtClean="0">
                <a:solidFill>
                  <a:srgbClr val="00B050"/>
                </a:solidFill>
                <a:latin typeface="HY견고딕"/>
                <a:ea typeface="HY견고딕"/>
              </a:rPr>
              <a:t>먹거리송</a:t>
            </a:r>
            <a:endParaRPr lang="ko-KR" altLang="en-US" sz="6600" b="1" dirty="0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 dirty="0" smtClean="0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정리하기</a:t>
            </a:r>
            <a:endParaRPr lang="en-US" altLang="ko-KR" sz="4000" b="1" dirty="0"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23528" y="6273316"/>
            <a:ext cx="7920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바른먹거리송</a:t>
            </a:r>
            <a:r>
              <a:rPr lang="ko-KR" altLang="en-US" sz="1200" dirty="0" smtClean="0"/>
              <a:t> </a:t>
            </a:r>
            <a:r>
              <a:rPr lang="en-US" altLang="ko-KR" sz="1200" dirty="0"/>
              <a:t>https://www.youtube.com/watch?v=UPAD31GwWY0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3009008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0800" y="1412776"/>
            <a:ext cx="9033532" cy="5445224"/>
          </a:xfrm>
          <a:prstGeom prst="rect">
            <a:avLst/>
          </a:prstGeom>
        </p:spPr>
      </p:pic>
      <p:graphicFrame>
        <p:nvGraphicFramePr>
          <p:cNvPr id="14" name="표 13"/>
          <p:cNvGraphicFramePr/>
          <p:nvPr/>
        </p:nvGraphicFramePr>
        <p:xfrm>
          <a:off x="3851910" y="3500800"/>
          <a:ext cx="1438767" cy="367515"/>
        </p:xfrm>
        <a:graphic>
          <a:graphicData uri="http://schemas.openxmlformats.org/drawingml/2006/table">
            <a:tbl>
              <a:tblPr firstRow="1" bandRow="1"/>
              <a:tblGrid>
                <a:gridCol w="1438767"/>
              </a:tblGrid>
              <a:tr h="367515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15" name="TextBox 6"/>
          <p:cNvSpPr txBox="1"/>
          <p:nvPr/>
        </p:nvSpPr>
        <p:spPr>
          <a:xfrm>
            <a:off x="0" y="0"/>
            <a:ext cx="9372364" cy="1731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lang="ko-KR"/>
            </a:pPr>
            <a:r>
              <a:rPr lang="ko-KR" sz="4600" b="1" i="0">
                <a:solidFill>
                  <a:srgbClr val="008000"/>
                </a:solidFill>
              </a:rPr>
              <a:t>[바른 밥상, 밝은 100세]</a:t>
            </a:r>
          </a:p>
          <a:p>
            <a:pPr algn="l">
              <a:defRPr lang="ko-KR"/>
            </a:pPr>
            <a:r>
              <a:rPr lang="ko-KR" altLang="en-US" sz="5400" b="1" i="0">
                <a:solidFill>
                  <a:srgbClr val="000000">
                    <a:alpha val="100000"/>
                  </a:srgbClr>
                </a:solidFill>
              </a:rPr>
              <a:t>              </a:t>
            </a:r>
            <a:r>
              <a:rPr lang="ko-KR" sz="6200" b="1" i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ko-KR" sz="6200" b="1" i="0">
                <a:solidFill>
                  <a:srgbClr val="FF6600"/>
                </a:solidFill>
              </a:rPr>
              <a:t>5대 </a:t>
            </a:r>
            <a:r>
              <a:rPr lang="ko-KR" sz="6200" b="1" i="0">
                <a:solidFill>
                  <a:srgbClr val="2525F5"/>
                </a:solidFill>
              </a:rPr>
              <a:t>실천지침</a:t>
            </a:r>
            <a:r>
              <a:rPr lang="ko-KR" altLang="en-US" sz="6200" b="1">
                <a:solidFill>
                  <a:srgbClr val="2525F5"/>
                </a:solidFill>
                <a:latin typeface="맑은 고딕"/>
                <a:ea typeface="맑은 고딕"/>
              </a:rPr>
              <a:t>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6581001"/>
            <a:ext cx="3034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http</a:t>
            </a:r>
            <a:r>
              <a:rPr lang="ko-KR" altLang="en-US" sz="1200" dirty="0"/>
              <a:t>://blog.naver.com/e-goodfood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764704"/>
            <a:ext cx="9180512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-3166" y="887378"/>
            <a:ext cx="9183678" cy="25492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 lang="ko-KR"/>
            </a:pPr>
            <a:r>
              <a:rPr lang="ko-KR" altLang="en-US" sz="5400" b="1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채소와 과일 </a:t>
            </a:r>
            <a:r>
              <a:rPr lang="en-US" altLang="ko-KR" sz="5400" b="1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 </a:t>
            </a:r>
            <a:r>
              <a:rPr lang="ko-KR" altLang="en-US" sz="5400" b="1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                  </a:t>
            </a:r>
            <a:r>
              <a:rPr lang="ko-KR" altLang="en-US" sz="5400" b="1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얼마나 </a:t>
            </a:r>
            <a:r>
              <a:rPr lang="ko-KR" altLang="en-US" sz="5400" b="1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먹고 </a:t>
            </a:r>
            <a:r>
              <a:rPr lang="ko-KR" altLang="en-US" sz="540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있을까요</a:t>
            </a:r>
            <a:r>
              <a:rPr lang="en-US" altLang="ko-KR" sz="540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?</a:t>
            </a:r>
          </a:p>
        </p:txBody>
      </p:sp>
      <p:pic>
        <p:nvPicPr>
          <p:cNvPr id="33794" name="Picture 2" descr="C:\Users\조상호\Desktop\말똥가리\30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 flipH="1">
            <a:off x="3495138" y="3486150"/>
            <a:ext cx="2300998" cy="18573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332656"/>
            <a:ext cx="9180512" cy="652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341" name="직사각형 3"/>
          <p:cNvSpPr/>
          <p:nvPr/>
        </p:nvSpPr>
        <p:spPr>
          <a:xfrm>
            <a:off x="0" y="2636912"/>
            <a:ext cx="9134232" cy="2095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>
                <a:solidFill>
                  <a:srgbClr val="00B050"/>
                </a:solidFill>
                <a:latin typeface="HY견고딕"/>
                <a:ea typeface="HY견고딕"/>
              </a:rPr>
              <a:t>제철채소</a:t>
            </a: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와 </a:t>
            </a:r>
            <a:r>
              <a:rPr lang="ko-KR" altLang="en-US" sz="6600" b="1">
                <a:solidFill>
                  <a:srgbClr val="FF0000"/>
                </a:solidFill>
                <a:latin typeface="HY견고딕"/>
                <a:ea typeface="HY견고딕"/>
              </a:rPr>
              <a:t>과일</a:t>
            </a: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이 </a:t>
            </a:r>
          </a:p>
          <a:p>
            <a:pPr algn="ctr">
              <a:defRPr lang="ko-KR"/>
            </a:pP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우리몸에서 하는 일  </a:t>
            </a:r>
            <a:endParaRPr lang="en-US" altLang="ko-KR" sz="6600" b="1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</p:txBody>
      </p:sp>
      <p:pic>
        <p:nvPicPr>
          <p:cNvPr id="14342" name="_x79130064" descr="EMB00001fec1187"/>
          <p:cNvPicPr>
            <a:picLocks noChangeAspect="1" noChangeArrowheads="1"/>
          </p:cNvPicPr>
          <p:nvPr/>
        </p:nvPicPr>
        <p:blipFill rotWithShape="1">
          <a:blip r:embed="rId2"/>
          <a:srcRect l="17090" t="51030" r="44770" b="16970"/>
          <a:stretch>
            <a:fillRect/>
          </a:stretch>
        </p:blipFill>
        <p:spPr>
          <a:xfrm>
            <a:off x="0" y="0"/>
            <a:ext cx="3347864" cy="1988840"/>
          </a:xfrm>
          <a:prstGeom prst="rect">
            <a:avLst/>
          </a:prstGeom>
          <a:noFill/>
        </p:spPr>
      </p:pic>
      <p:sp>
        <p:nvSpPr>
          <p:cNvPr id="14343" name="직사각형 5"/>
          <p:cNvSpPr/>
          <p:nvPr/>
        </p:nvSpPr>
        <p:spPr>
          <a:xfrm>
            <a:off x="575556" y="1952836"/>
            <a:ext cx="2304256" cy="6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알아보기</a:t>
            </a:r>
            <a:endParaRPr lang="en-US" altLang="ko-KR" sz="4000" b="1"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HY견고딕"/>
              <a:ea typeface="HY견고딕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5"/>
          <p:cNvSpPr>
            <a:spLocks noChangeArrowheads="1"/>
          </p:cNvSpPr>
          <p:nvPr/>
        </p:nvSpPr>
        <p:spPr>
          <a:xfrm>
            <a:off x="519419" y="2348880"/>
            <a:ext cx="8064896" cy="1512168"/>
          </a:xfrm>
          <a:prstGeom prst="rect">
            <a:avLst/>
          </a:prstGeom>
          <a:noFill/>
          <a:ln w="3175">
            <a:solidFill>
              <a:schemeClr val="tx1"/>
            </a:solidFill>
            <a:miter/>
          </a:ln>
        </p:spPr>
        <p:txBody>
          <a:bodyPr anchor="ctr"/>
          <a:lstStyle/>
          <a:p>
            <a:pPr lvl="0">
              <a:defRPr lang="ko-KR"/>
            </a:pPr>
            <a:r>
              <a:rPr lang="ko-KR" altLang="en-US" sz="4400" b="1" i="0">
                <a:solidFill>
                  <a:srgbClr val="E438E4"/>
                </a:solidFill>
                <a:latin typeface="맑은 고딕"/>
                <a:ea typeface="맑은 고딕"/>
              </a:rPr>
              <a:t>몸안에 남은 찌꺼기가 몸 밖으로 나가게 도와줘요</a:t>
            </a:r>
            <a:r>
              <a:rPr lang="en-US" altLang="ko-KR" sz="4400" b="1" i="0">
                <a:solidFill>
                  <a:srgbClr val="E438E4"/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>
          <a:xfrm>
            <a:off x="3064475" y="1247417"/>
            <a:ext cx="2875677" cy="90332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/>
            </a:pPr>
            <a:r>
              <a:rPr lang="en-US" altLang="ko-KR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 </a:t>
            </a:r>
            <a:r>
              <a:rPr lang="ko-KR" altLang="en-US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비타민</a:t>
            </a:r>
            <a:r>
              <a:rPr lang="en-US" altLang="ko-KR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!!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>
          <a:xfrm>
            <a:off x="534909" y="764703"/>
            <a:ext cx="8064896" cy="1288157"/>
          </a:xfrm>
          <a:prstGeom prst="rect">
            <a:avLst/>
          </a:prstGeom>
          <a:noFill/>
          <a:ln w="3175">
            <a:solidFill>
              <a:schemeClr val="tx1"/>
            </a:solidFill>
            <a:miter/>
          </a:ln>
        </p:spPr>
        <p:txBody>
          <a:bodyPr anchor="ctr"/>
          <a:lstStyle/>
          <a:p>
            <a:pPr lvl="0">
              <a:defRPr lang="ko-KR"/>
            </a:pPr>
            <a:r>
              <a:rPr lang="ko-KR" altLang="en-US" sz="4400" b="1">
                <a:solidFill>
                  <a:srgbClr val="0070C0"/>
                </a:solidFill>
                <a:latin typeface="맑은 고딕"/>
                <a:ea typeface="맑은 고딕"/>
              </a:rPr>
              <a:t>예쁜 얼굴을 만들어 반짝반짝 빛이 나요</a:t>
            </a:r>
            <a:r>
              <a:rPr lang="en-US" altLang="ko-KR" sz="4400" b="1">
                <a:solidFill>
                  <a:srgbClr val="0070C0"/>
                </a:solidFill>
                <a:latin typeface="맑은 고딕"/>
                <a:ea typeface="맑은 고딕"/>
              </a:rPr>
              <a:t>. </a:t>
            </a:r>
            <a:endParaRPr lang="en-US" altLang="ko-KR" sz="4400" b="1" i="0">
              <a:solidFill>
                <a:srgbClr val="0070C0"/>
              </a:solidFill>
              <a:latin typeface="맑은 고딕"/>
              <a:ea typeface="맑은 고딕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>
          <a:xfrm>
            <a:off x="552149" y="5373216"/>
            <a:ext cx="8047656" cy="1000125"/>
          </a:xfrm>
          <a:prstGeom prst="rect">
            <a:avLst/>
          </a:prstGeom>
          <a:noFill/>
          <a:ln w="3175">
            <a:solidFill>
              <a:schemeClr val="tx1"/>
            </a:solidFill>
            <a:miter/>
          </a:ln>
        </p:spPr>
        <p:txBody>
          <a:bodyPr anchor="ctr"/>
          <a:lstStyle/>
          <a:p>
            <a:pPr lvl="0">
              <a:defRPr lang="ko-KR"/>
            </a:pPr>
            <a:r>
              <a:rPr lang="ko-KR" altLang="en-US" sz="4400" b="1" i="0">
                <a:solidFill>
                  <a:srgbClr val="FF0000"/>
                </a:solidFill>
                <a:latin typeface="맑은 고딕"/>
                <a:ea typeface="맑은 고딕"/>
              </a:rPr>
              <a:t>병을 이길 수 있어요</a:t>
            </a:r>
            <a:r>
              <a:rPr lang="en-US" altLang="ko-KR" sz="4400" b="1" i="0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>
          <a:xfrm>
            <a:off x="515735" y="4123676"/>
            <a:ext cx="8047656" cy="1000125"/>
          </a:xfrm>
          <a:prstGeom prst="rect">
            <a:avLst/>
          </a:prstGeom>
          <a:noFill/>
          <a:ln w="3175">
            <a:solidFill>
              <a:schemeClr val="tx1"/>
            </a:solidFill>
            <a:miter/>
          </a:ln>
        </p:spPr>
        <p:txBody>
          <a:bodyPr anchor="ctr"/>
          <a:lstStyle/>
          <a:p>
            <a:pPr lvl="0">
              <a:defRPr lang="ko-KR"/>
            </a:pPr>
            <a:r>
              <a:rPr lang="ko-KR" altLang="en-US" sz="4400" b="1" i="0">
                <a:solidFill>
                  <a:srgbClr val="002060"/>
                </a:solidFill>
                <a:latin typeface="맑은 고딕"/>
                <a:ea typeface="맑은 고딕"/>
              </a:rPr>
              <a:t>피곤하지 않아요</a:t>
            </a:r>
            <a:r>
              <a:rPr lang="en-US" altLang="ko-KR" sz="4400" b="1" i="0">
                <a:solidFill>
                  <a:srgbClr val="002060"/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>
          <a:xfrm>
            <a:off x="5668297" y="3104964"/>
            <a:ext cx="2875677" cy="9031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/>
            </a:pPr>
            <a:r>
              <a:rPr lang="en-US" altLang="ko-KR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 </a:t>
            </a:r>
            <a:r>
              <a:rPr lang="ko-KR" altLang="en-US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식이섬유</a:t>
            </a:r>
            <a:r>
              <a:rPr lang="en-US" altLang="ko-KR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!!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>
          <a:xfrm>
            <a:off x="5774214" y="5517232"/>
            <a:ext cx="2875677" cy="9102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/>
            </a:pPr>
            <a:r>
              <a:rPr lang="ko-KR" altLang="en-US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피토케미컬</a:t>
            </a:r>
            <a:r>
              <a:rPr lang="en-US" altLang="ko-KR" sz="3600" b="1" i="0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!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>
          <a:xfrm>
            <a:off x="4932040" y="4218391"/>
            <a:ext cx="3384375" cy="90415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/>
            </a:pPr>
            <a:r>
              <a:rPr lang="ko-KR" altLang="en-US" sz="3600" b="1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무기질</a:t>
            </a:r>
            <a:r>
              <a:rPr lang="en-US" altLang="ko-KR" sz="3600" b="1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, </a:t>
            </a:r>
            <a:r>
              <a:rPr lang="ko-KR" altLang="en-US" sz="3600" b="1">
                <a:solidFill>
                  <a:schemeClr val="accent4">
                    <a:lumMod val="50000"/>
                  </a:schemeClr>
                </a:solidFill>
                <a:latin typeface="맑은 고딕"/>
                <a:ea typeface="맑은 고딕"/>
              </a:rPr>
              <a:t>비타민</a:t>
            </a:r>
            <a:endParaRPr lang="en-US" altLang="ko-KR" sz="3600" b="1" i="0">
              <a:solidFill>
                <a:schemeClr val="accent4">
                  <a:lumMod val="50000"/>
                </a:schemeClr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fill="hold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fill="hold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fill="hold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 tmFilter="0, 0; 0.125,0.2665; 0.25,0.4; 0.375,0.465; 0.5,0.5;  0.625,0.535; 0.75,0.6; 0.875,0.7335; 1,1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 tmFilter="0, 0; 0.125,0.2665; 0.25,0.4; 0.375,0.465; 0.5,0.5;  0.625,0.535; 0.75,0.6; 0.875,0.7335; 1,1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 tmFilter="0, 0; 0.125,0.2665; 0.25,0.4; 0.375,0.465; 0.5,0.5;  0.625,0.535; 0.75,0.6; 0.875,0.7335; 1,1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 tmFilter="0, 0; 0.125,0.2665; 0.25,0.4; 0.375,0.465; 0.5,0.5;  0.625,0.535; 0.75,0.6; 0.875,0.7335; 1,1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 tmFilter="0, 0; 0.125,0.2665; 0.25,0.4; 0.375,0.465; 0.5,0.5;  0.625,0.535; 0.75,0.6; 0.875,0.7335; 1,1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 tmFilter="0, 0; 0.125,0.2665; 0.25,0.4; 0.375,0.465; 0.5,0.5;  0.625,0.535; 0.75,0.6; 0.875,0.7335; 1,1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 tmFilter="0, 0; 0.125,0.2665; 0.25,0.4; 0.375,0.465; 0.5,0.5;  0.625,0.535; 0.75,0.6; 0.875,0.7335; 1,1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 tmFilter="0, 0; 0.125,0.2665; 0.25,0.4; 0.375,0.465; 0.5,0.5;  0.625,0.535; 0.75,0.6; 0.875,0.7335; 1,1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override="childStyle">
                                        <p:cTn id="26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override="childStyle">
                                        <p:cTn id="27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fill="hold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fill="hold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fill="hold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 fill="hold" tmFilter="0, 0; 0.125,0.2665; 0.25,0.4; 0.375,0.465; 0.5,0.5;  0.625,0.535; 0.75,0.6; 0.875,0.7335; 1,1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 fill="hold" tmFilter="0, 0; 0.125,0.2665; 0.25,0.4; 0.375,0.465; 0.5,0.5;  0.625,0.535; 0.75,0.6; 0.875,0.7335; 1,1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 fill="hold" tmFilter="0, 0; 0.125,0.2665; 0.25,0.4; 0.375,0.465; 0.5,0.5;  0.625,0.535; 0.75,0.6; 0.875,0.7335; 1,1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 fill="hold" tmFilter="0, 0; 0.125,0.2665; 0.25,0.4; 0.375,0.465; 0.5,0.5;  0.625,0.535; 0.75,0.6; 0.875,0.7335; 1,1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 fill="hold" tmFilter="0, 0; 0.125,0.2665; 0.25,0.4; 0.375,0.465; 0.5,0.5;  0.625,0.535; 0.75,0.6; 0.875,0.7335; 1,1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 fill="hold" tmFilter="0, 0; 0.125,0.2665; 0.25,0.4; 0.375,0.465; 0.5,0.5;  0.625,0.535; 0.75,0.6; 0.875,0.7335; 1,1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 fill="hold" tmFilter="0, 0; 0.125,0.2665; 0.25,0.4; 0.375,0.465; 0.5,0.5;  0.625,0.535; 0.75,0.6; 0.875,0.7335; 1,1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 fill="hold" tmFilter="0, 0; 0.125,0.2665; 0.25,0.4; 0.375,0.465; 0.5,0.5;  0.625,0.535; 0.75,0.6; 0.875,0.7335; 1,1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override="childStyle">
                                        <p:cTn id="51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override="childStyle">
                                        <p:cTn id="52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fill="hold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fill="hold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fill="hold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 fill="hold" tmFilter="0, 0; 0.125,0.2665; 0.25,0.4; 0.375,0.465; 0.5,0.5;  0.625,0.535; 0.75,0.6; 0.875,0.7335; 1,1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 fill="hold" tmFilter="0, 0; 0.125,0.2665; 0.25,0.4; 0.375,0.465; 0.5,0.5;  0.625,0.535; 0.75,0.6; 0.875,0.7335; 1,1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 fill="hold" tmFilter="0, 0; 0.125,0.2665; 0.25,0.4; 0.375,0.465; 0.5,0.5;  0.625,0.535; 0.75,0.6; 0.875,0.7335; 1,1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 fill="hold" tmFilter="0, 0; 0.125,0.2665; 0.25,0.4; 0.375,0.465; 0.5,0.5;  0.625,0.535; 0.75,0.6; 0.875,0.7335; 1,1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 fill="hold" tmFilter="0, 0; 0.125,0.2665; 0.25,0.4; 0.375,0.465; 0.5,0.5;  0.625,0.535; 0.75,0.6; 0.875,0.7335; 1,1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 fill="hold" tmFilter="0, 0; 0.125,0.2665; 0.25,0.4; 0.375,0.465; 0.5,0.5;  0.625,0.535; 0.75,0.6; 0.875,0.7335; 1,1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 fill="hold" tmFilter="0, 0; 0.125,0.2665; 0.25,0.4; 0.375,0.465; 0.5,0.5;  0.625,0.535; 0.75,0.6; 0.875,0.7335; 1,1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 fill="hold" tmFilter="0, 0; 0.125,0.2665; 0.25,0.4; 0.375,0.465; 0.5,0.5;  0.625,0.535; 0.75,0.6; 0.875,0.7335; 1,1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override="childStyle">
                                        <p:cTn id="76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override="childStyle">
                                        <p:cTn id="77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fill="hold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fill="hold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fill="hold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 fill="hold" tmFilter="0, 0; 0.125,0.2665; 0.25,0.4; 0.375,0.465; 0.5,0.5;  0.625,0.535; 0.75,0.6; 0.875,0.7335; 1,1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 fill="hold" tmFilter="0, 0; 0.125,0.2665; 0.25,0.4; 0.375,0.465; 0.5,0.5;  0.625,0.535; 0.75,0.6; 0.875,0.7335; 1,1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 fill="hold" tmFilter="0, 0; 0.125,0.2665; 0.25,0.4; 0.375,0.465; 0.5,0.5;  0.625,0.535; 0.75,0.6; 0.875,0.7335; 1,1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 fill="hold" tmFilter="0, 0; 0.125,0.2665; 0.25,0.4; 0.375,0.465; 0.5,0.5;  0.625,0.535; 0.75,0.6; 0.875,0.7335; 1,1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 fill="hold" tmFilter="0, 0; 0.125,0.2665; 0.25,0.4; 0.375,0.465; 0.5,0.5;  0.625,0.535; 0.75,0.6; 0.875,0.7335; 1,1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 fill="hold" tmFilter="0, 0; 0.125,0.2665; 0.25,0.4; 0.375,0.465; 0.5,0.5;  0.625,0.535; 0.75,0.6; 0.875,0.7335; 1,1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 fill="hold" tmFilter="0, 0; 0.125,0.2665; 0.25,0.4; 0.375,0.465; 0.5,0.5;  0.625,0.535; 0.75,0.6; 0.875,0.7335; 1,1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 fill="hold" tmFilter="0, 0; 0.125,0.2665; 0.25,0.4; 0.375,0.465; 0.5,0.5;  0.625,0.535; 0.75,0.6; 0.875,0.7335; 1,1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override="childStyle">
                                        <p:cTn id="101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C050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override="childStyle">
                                        <p:cTn id="102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7652" grpId="0" autoUpdateAnimBg="0"/>
      <p:bldP spid="11" grpId="0" animBg="1"/>
      <p:bldP spid="12" grpId="0" animBg="1"/>
      <p:bldP spid="13" grpId="0" animBg="1"/>
      <p:bldP spid="14" grpId="0" autoUpdateAnimBg="0"/>
      <p:bldP spid="15" grpId="0" autoUpdateAnimBg="0"/>
      <p:bldP spid="1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>
          <a:xfrm>
            <a:off x="467544" y="1556792"/>
            <a:ext cx="8208962" cy="3138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algn="ctr">
              <a:lnSpc>
                <a:spcPct val="150000"/>
              </a:lnSpc>
              <a:defRPr lang="ko-KR"/>
            </a:pPr>
            <a:r>
              <a:rPr lang="ko-KR" altLang="en-US" sz="4800" b="1" i="0" dirty="0">
                <a:solidFill>
                  <a:srgbClr val="002060"/>
                </a:solidFill>
                <a:latin typeface="맑은 고딕"/>
                <a:ea typeface="맑은 고딕"/>
              </a:rPr>
              <a:t>나는 </a:t>
            </a:r>
            <a:r>
              <a:rPr lang="ko-KR" altLang="en-US" sz="4800" b="1" i="0" dirty="0">
                <a:solidFill>
                  <a:srgbClr val="00B050"/>
                </a:solidFill>
                <a:latin typeface="맑은 고딕"/>
                <a:ea typeface="맑은 고딕"/>
              </a:rPr>
              <a:t>채소</a:t>
            </a:r>
            <a:r>
              <a:rPr lang="ko-KR" altLang="en-US" sz="4800" b="1" i="0" dirty="0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와 </a:t>
            </a:r>
            <a:r>
              <a:rPr lang="ko-KR" altLang="en-US" sz="4800" b="1" i="0" dirty="0">
                <a:solidFill>
                  <a:srgbClr val="FF0000"/>
                </a:solidFill>
                <a:latin typeface="맑은 고딕"/>
                <a:ea typeface="맑은 고딕"/>
              </a:rPr>
              <a:t>과일</a:t>
            </a:r>
            <a:r>
              <a:rPr lang="ko-KR" altLang="en-US" sz="4800" b="1" i="0" dirty="0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을 </a:t>
            </a:r>
            <a:r>
              <a:rPr lang="ko-KR" altLang="en-US" sz="4800" b="1" i="0" dirty="0">
                <a:solidFill>
                  <a:srgbClr val="002060"/>
                </a:solidFill>
                <a:latin typeface="맑은 고딕"/>
                <a:ea typeface="맑은 고딕"/>
              </a:rPr>
              <a:t>하루에 얼마나 먹고 있지</a:t>
            </a:r>
            <a:r>
              <a:rPr lang="en-US" altLang="ko-KR" sz="4800" b="1" i="0" dirty="0">
                <a:solidFill>
                  <a:srgbClr val="002060"/>
                </a:solidFill>
                <a:latin typeface="맑은 고딕"/>
                <a:ea typeface="맑은 고딕"/>
              </a:rPr>
              <a:t>? </a:t>
            </a:r>
          </a:p>
          <a:p>
            <a:pPr algn="ctr">
              <a:lnSpc>
                <a:spcPct val="150000"/>
              </a:lnSpc>
              <a:defRPr lang="ko-KR"/>
            </a:pPr>
            <a:r>
              <a:rPr lang="ko-KR" altLang="en-US" sz="4800" b="1" i="0" dirty="0">
                <a:solidFill>
                  <a:srgbClr val="00B0F0"/>
                </a:solidFill>
                <a:latin typeface="맑은 고딕"/>
                <a:ea typeface="맑은 고딕"/>
              </a:rPr>
              <a:t>생각하면서 </a:t>
            </a:r>
            <a:r>
              <a:rPr lang="ko-KR" altLang="en-US" sz="4800" b="1" i="0" dirty="0" smtClean="0">
                <a:solidFill>
                  <a:srgbClr val="FF0000"/>
                </a:solidFill>
                <a:latin typeface="맑은 고딕"/>
                <a:ea typeface="맑은 고딕"/>
                <a:hlinkClick r:id="" action="ppaction://hlinkfile"/>
              </a:rPr>
              <a:t>동영상</a:t>
            </a:r>
            <a:r>
              <a:rPr lang="ko-KR" altLang="en-US" sz="4800" b="1" i="0" dirty="0" smtClean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4800" b="1" i="0" dirty="0">
                <a:solidFill>
                  <a:srgbClr val="00B0F0"/>
                </a:solidFill>
                <a:latin typeface="맑은 고딕"/>
                <a:ea typeface="맑은 고딕"/>
              </a:rPr>
              <a:t>보기</a:t>
            </a:r>
            <a:endParaRPr lang="en-US" altLang="ko-KR" sz="4800" b="1" i="0" dirty="0">
              <a:solidFill>
                <a:srgbClr val="00B0F0"/>
              </a:solidFill>
              <a:latin typeface="맑은 고딕"/>
              <a:ea typeface="맑은 고딕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67544" y="6027675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smtClean="0"/>
              <a:t>하루 </a:t>
            </a:r>
            <a:r>
              <a:rPr lang="ko-KR" altLang="en-US" sz="1200" dirty="0" err="1" smtClean="0"/>
              <a:t>채소ㆍ과일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560g </a:t>
            </a:r>
            <a:r>
              <a:rPr lang="ko-KR" altLang="en-US" sz="1200" dirty="0" smtClean="0"/>
              <a:t>먹으면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사망 위험 </a:t>
            </a:r>
            <a:r>
              <a:rPr lang="en-US" altLang="ko-KR" sz="1200" dirty="0" smtClean="0"/>
              <a:t>42% </a:t>
            </a:r>
            <a:r>
              <a:rPr lang="ko-KR" altLang="en-US" sz="1200" dirty="0" smtClean="0"/>
              <a:t>↓ </a:t>
            </a:r>
            <a:r>
              <a:rPr lang="en-US" altLang="ko-KR" sz="1200" dirty="0" smtClean="0"/>
              <a:t>https</a:t>
            </a:r>
            <a:r>
              <a:rPr lang="en-US" altLang="ko-KR" sz="1200" dirty="0"/>
              <a:t>://www.youtube.com/watch?v=Bt6V_bwacbo&amp;feature=player_embedded</a:t>
            </a:r>
            <a:endParaRPr lang="ko-KR" alt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pic>
        <p:nvPicPr>
          <p:cNvPr id="1027" name="그림 1026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-127000" y="57150"/>
            <a:ext cx="9398000" cy="6743700"/>
          </a:xfrm>
          <a:prstGeom prst="rect">
            <a:avLst/>
          </a:prstGeom>
        </p:spPr>
      </p:pic>
      <p:graphicFrame>
        <p:nvGraphicFramePr>
          <p:cNvPr id="1028" name="표 1027"/>
          <p:cNvGraphicFramePr/>
          <p:nvPr/>
        </p:nvGraphicFramePr>
        <p:xfrm>
          <a:off x="3851910" y="3429000"/>
          <a:ext cx="1440180" cy="365760"/>
        </p:xfrm>
        <a:graphic>
          <a:graphicData uri="http://schemas.openxmlformats.org/drawingml/2006/table">
            <a:tbl>
              <a:tblPr firstRow="1" bandRow="1"/>
              <a:tblGrid>
                <a:gridCol w="1440180"/>
              </a:tblGrid>
              <a:tr h="0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2097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>
                <a:solidFill>
                  <a:srgbClr val="00B050"/>
                </a:solidFill>
                <a:latin typeface="HY견고딕"/>
                <a:ea typeface="HY견고딕"/>
              </a:rPr>
              <a:t>채소와 과일</a:t>
            </a:r>
            <a:r>
              <a:rPr lang="en-US" altLang="ko-KR" sz="6600" b="1">
                <a:solidFill>
                  <a:srgbClr val="00B050"/>
                </a:solidFill>
                <a:latin typeface="HY견고딕"/>
                <a:ea typeface="HY견고딕"/>
              </a:rPr>
              <a:t> </a:t>
            </a:r>
          </a:p>
          <a:p>
            <a:pPr algn="ctr">
              <a:defRPr lang="ko-KR"/>
            </a:pP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얼마나 먹어야 할까</a:t>
            </a:r>
            <a:r>
              <a:rPr lang="en-US" altLang="ko-KR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?</a:t>
            </a: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 </a:t>
            </a:r>
            <a:endParaRPr lang="en-US" altLang="ko-KR" sz="6600" b="1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1.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pic>
        <p:nvPicPr>
          <p:cNvPr id="11" name="_x52233392" descr="EMB00002d783690"/>
          <p:cNvPicPr>
            <a:picLocks noChangeAspect="1" noChangeArrowheads="1"/>
          </p:cNvPicPr>
          <p:nvPr/>
        </p:nvPicPr>
        <p:blipFill rotWithShape="1">
          <a:blip r:embed="rId2"/>
          <a:srcRect l="53950" t="17470" r="1910" b="53590"/>
          <a:stretch>
            <a:fillRect/>
          </a:stretch>
        </p:blipFill>
        <p:spPr>
          <a:xfrm>
            <a:off x="179512" y="1556792"/>
            <a:ext cx="8784976" cy="5301208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0" y="33555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3200" b="1" dirty="0">
                <a:solidFill>
                  <a:srgbClr val="00B050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세계보건기구</a:t>
            </a:r>
            <a:r>
              <a:rPr lang="en-US" altLang="ko-KR" sz="3200" b="1" dirty="0">
                <a:solidFill>
                  <a:srgbClr val="00B050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(WHO)</a:t>
            </a:r>
            <a:r>
              <a:rPr lang="ko-KR" altLang="en-US" sz="3200" b="1" dirty="0">
                <a:solidFill>
                  <a:srgbClr val="3333CC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가 </a:t>
            </a:r>
            <a:r>
              <a:rPr lang="en-US" altLang="ko-KR" sz="3200" b="1" dirty="0">
                <a:solidFill>
                  <a:srgbClr val="3333CC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1990</a:t>
            </a:r>
            <a:r>
              <a:rPr lang="ko-KR" altLang="en-US" sz="3200" b="1" dirty="0">
                <a:solidFill>
                  <a:srgbClr val="3333CC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년부터 권장하고 </a:t>
            </a:r>
            <a:endParaRPr lang="en-US" altLang="ko-KR" sz="3200" b="1" dirty="0" smtClean="0">
              <a:solidFill>
                <a:srgbClr val="3333CC"/>
              </a:soli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 lang="ko-KR"/>
            </a:pPr>
            <a:r>
              <a:rPr lang="ko-KR" altLang="en-US" sz="3200" b="1" dirty="0" smtClean="0">
                <a:solidFill>
                  <a:srgbClr val="3333CC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있는 </a:t>
            </a:r>
            <a:r>
              <a:rPr lang="ko-KR" altLang="en-US" sz="3200" b="1" u="sng" dirty="0"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하루</a:t>
            </a:r>
            <a:r>
              <a:rPr lang="ko-KR" altLang="en-US" sz="3200" b="1" dirty="0">
                <a:solidFill>
                  <a:srgbClr val="3333CC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ko-KR" altLang="en-US" sz="3200" b="1" dirty="0"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야채 및 과일 섭취량</a:t>
            </a:r>
            <a:r>
              <a:rPr lang="en-US" altLang="ko-KR" sz="3200" b="1" dirty="0">
                <a:solidFill>
                  <a:srgbClr val="3333CC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ko-KR" altLang="en-US" sz="3200" b="1" dirty="0">
              <a:solidFill>
                <a:srgbClr val="3333CC"/>
              </a:soli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pic>
        <p:nvPicPr>
          <p:cNvPr id="7" name="_x51986480" descr="EMB00002d783690"/>
          <p:cNvPicPr>
            <a:picLocks noChangeAspect="1" noChangeArrowheads="1"/>
          </p:cNvPicPr>
          <p:nvPr/>
        </p:nvPicPr>
        <p:blipFill rotWithShape="1">
          <a:blip r:embed="rId2"/>
          <a:srcRect l="54760" t="46320" r="4580" b="8370"/>
          <a:stretch>
            <a:fillRect/>
          </a:stretch>
        </p:blipFill>
        <p:spPr>
          <a:xfrm>
            <a:off x="395536" y="0"/>
            <a:ext cx="842493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Times New Roman"/>
      </a:majorFont>
      <a:minorFont>
        <a:latin typeface="함초롬돋움"/>
        <a:ea typeface="함초롬돋움"/>
        <a:cs typeface="Times New Roman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166</Words>
  <Application>Microsoft Office PowerPoint</Application>
  <PresentationFormat>화면 슬라이드 쇼(4:3)</PresentationFormat>
  <Paragraphs>43</Paragraphs>
  <Slides>15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1" baseType="lpstr">
      <vt:lpstr>HY견고딕</vt:lpstr>
      <vt:lpstr>맑은 고딕</vt:lpstr>
      <vt:lpstr>함초롬돋움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채소과일을 잘 먹으려면?  친구들의 아이디어가 필요해요.</vt:lpstr>
      <vt:lpstr>PowerPoint 프레젠테이션</vt:lpstr>
      <vt:lpstr>PowerPoint 프레젠테이션</vt:lpstr>
      <vt:lpstr>채소와 과일섭취는  내몸을 사랑하는 지름길입니다.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조상호</dc:creator>
  <cp:lastModifiedBy>차예원</cp:lastModifiedBy>
  <cp:revision>129</cp:revision>
  <dcterms:created xsi:type="dcterms:W3CDTF">2016-10-18T13:43:15Z</dcterms:created>
  <dcterms:modified xsi:type="dcterms:W3CDTF">2018-07-23T12:43:13Z</dcterms:modified>
</cp:coreProperties>
</file>